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8" roundtripDataSignature="AMtx7mhuP8xgjBOKPtWptTC9IdGGcKDW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3.png>
</file>

<file path=ppt/media/image17.png>
</file>

<file path=ppt/media/image19.png>
</file>

<file path=ppt/media/image2.jpg>
</file>

<file path=ppt/media/image20.png>
</file>

<file path=ppt/media/image22.png>
</file>

<file path=ppt/media/image23.png>
</file>

<file path=ppt/media/image3.png>
</file>

<file path=ppt/media/image6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2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31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3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jpg"/><Relationship Id="rId6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s://docs.google.com/document/d/1ZAkkOCoimMDL4DWM5-H0F-B42ay3zVjXsydDKRQyLBQ/edit?usp=sharing" TargetMode="External"/><Relationship Id="rId6" Type="http://schemas.openxmlformats.org/officeDocument/2006/relationships/hyperlink" Target="https://docs.google.com/document/d/1nOOjU98GvcDGDzWHJNPcsGrjovvRVu1uS2dC1bve1iM/edit?usp=sharing" TargetMode="External"/><Relationship Id="rId7" Type="http://schemas.openxmlformats.org/officeDocument/2006/relationships/image" Target="../media/image20.png"/><Relationship Id="rId8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s://docs.google.com/document/d/1ZAkkOCoimMDL4DWM5-H0F-B42ay3zVjXsydDKRQyLBQ/edit?usp=sharing" TargetMode="External"/><Relationship Id="rId6" Type="http://schemas.openxmlformats.org/officeDocument/2006/relationships/hyperlink" Target="https://docs.google.com/document/d/1nOOjU98GvcDGDzWHJNPcsGrjovvRVu1uS2dC1bve1iM/edit?usp=sharing" TargetMode="External"/><Relationship Id="rId7" Type="http://schemas.openxmlformats.org/officeDocument/2006/relationships/image" Target="../media/image20.png"/><Relationship Id="rId8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document/d/1ZAkkOCoimMDL4DWM5-H0F-B42ay3zVjXsydDKRQyLBQ/edit?usp=sharing" TargetMode="External"/><Relationship Id="rId4" Type="http://schemas.openxmlformats.org/officeDocument/2006/relationships/hyperlink" Target="https://docs.google.com/document/d/1nOOjU98GvcDGDzWHJNPcsGrjovvRVu1uS2dC1bve1iM/edit?usp=sharing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file/d/1Y1Q7t_AlnyA_vr4OkwE6VE3-gWl6Ppqd/view?usp=sharing" TargetMode="External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ro"/>
              <a:t>Algoritmi Avansați 2022</a:t>
            </a:r>
            <a:br>
              <a:rPr lang="ro"/>
            </a:br>
            <a:r>
              <a:rPr lang="ro"/>
              <a:t>c-4</a:t>
            </a:r>
            <a:br>
              <a:rPr lang="ro"/>
            </a:br>
            <a:r>
              <a:rPr lang="ro" sz="3300"/>
              <a:t>Vertex Cover Problem, Linear Programming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67" name="Google Shape;167;p10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68" name="Google Shape;1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0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0"/>
          <p:cNvSpPr txBox="1"/>
          <p:nvPr/>
        </p:nvSpPr>
        <p:spPr>
          <a:xfrm>
            <a:off x="5499600" y="2591525"/>
            <a:ext cx="3590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1" i="0" sz="1400" u="none" cap="none" strike="noStrike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1175" y="3549150"/>
            <a:ext cx="1613976" cy="161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78" name="Google Shape;178;p11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79" name="Google Shape;1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1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1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88" name="Google Shape;188;p12"/>
          <p:cNvSpPr txBox="1"/>
          <p:nvPr>
            <p:ph idx="1" type="body"/>
          </p:nvPr>
        </p:nvSpPr>
        <p:spPr>
          <a:xfrm>
            <a:off x="72945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89" name="Google Shape;18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2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99" name="Google Shape;199;p13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00" name="Google Shape;20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3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este un algoritm 2-aproximativ pentru vertex cover problem!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824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10" name="Google Shape;210;p14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1" name="Google Shape;21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4"/>
          <p:cNvSpPr txBox="1"/>
          <p:nvPr/>
        </p:nvSpPr>
        <p:spPr>
          <a:xfrm>
            <a:off x="5499600" y="2591525"/>
            <a:ext cx="3590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generează o acoperire validă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2-aproximativ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21" name="Google Shape;221;p15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22" name="Google Shape;22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5"/>
          <p:cNvSpPr txBox="1"/>
          <p:nvPr/>
        </p:nvSpPr>
        <p:spPr>
          <a:xfrm>
            <a:off x="5499600" y="2591525"/>
            <a:ext cx="3590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Lema 1. Fie G=(V,E) un graf neorientat și OPT cardinalul unei acoperiri de grad minim a lui G. Fie 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E’⊂E o mulțime de muchii nod disjuncte.</a:t>
            </a:r>
            <a:b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Atunci avem că OPT≥|E’|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Demonstratie:</a:t>
            </a:r>
            <a:b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Seria 23 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&amp; </a:t>
            </a: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Seria 24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32" name="Google Shape;232;p16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33" name="Google Shape;23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6"/>
          <p:cNvSpPr txBox="1"/>
          <p:nvPr/>
        </p:nvSpPr>
        <p:spPr>
          <a:xfrm>
            <a:off x="5499600" y="2591525"/>
            <a:ext cx="35907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Teorema 2. Algoritmul alăturat este un algoritm 2 aproximativ pentru VCP.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Demonstratie:</a:t>
            </a:r>
            <a:b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Seria 23 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&amp; </a:t>
            </a: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Seria 24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Complicam Problema!</a:t>
            </a:r>
            <a:br>
              <a:rPr lang="ro"/>
            </a:br>
            <a:r>
              <a:rPr lang="ro"/>
              <a:t>Weighted Vertex Problem.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43" name="Google Shape;243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un graf G=(V,E) - un graf simplu, si f:V➝R</a:t>
            </a:r>
            <a:r>
              <a:rPr b="1" baseline="-25000" lang="ro"/>
              <a:t>+</a:t>
            </a:r>
            <a:r>
              <a:rPr b="1" lang="ro"/>
              <a:t> care asociază fiecărui vârf, un cost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Trebuie să găsim o acoperire de varfuri S astfel încât să minimizăm:</a:t>
            </a:r>
            <a:br>
              <a:rPr b="1" lang="ro"/>
            </a:br>
            <a:br>
              <a:rPr b="1" lang="ro"/>
            </a:br>
            <a:r>
              <a:rPr b="1" lang="ro"/>
              <a:t>Este dificil să găsim un algoritm aproximativ pt aceasta  problemă prin metodele ”tradiționale”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Tb sa gasim o abordare noua!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44" name="Google Shape;2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7"/>
          <p:cNvPicPr preferRelativeResize="0"/>
          <p:nvPr/>
        </p:nvPicPr>
        <p:blipFill rotWithShape="1">
          <a:blip r:embed="rId4">
            <a:alphaModFix/>
          </a:blip>
          <a:srcRect b="33271" l="0" r="7235" t="0"/>
          <a:stretch/>
        </p:blipFill>
        <p:spPr>
          <a:xfrm>
            <a:off x="7111575" y="464900"/>
            <a:ext cx="2032423" cy="19494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under&gt;&lt;mrow&gt;&lt;mo&gt;&amp;#x2211;&lt;/mo&gt;&lt;mi&gt;f&lt;/mi&gt;&lt;mfenced&gt;&lt;mi&gt;v&lt;/mi&gt;&lt;/mfenced&gt;&lt;/mrow&gt;&lt;mrow&gt;&lt;mi&gt;v&lt;/mi&gt;&lt;mo&gt;&amp;#x2208;&lt;/mo&gt;&lt;mi&gt;S&lt;/mi&gt;&lt;/mrow&gt;&lt;/munder&gt;&lt;/math&gt;" id="246" name="Google Shape;246;p17" title="stack sum f open parentheses v close parentheses with v element of S below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34050" y="2492275"/>
            <a:ext cx="630700" cy="3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52" name="Google Shape;252;p1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o funcție de ”cost” cu </a:t>
            </a:r>
            <a:r>
              <a:rPr i="1" lang="ro" sz="1900"/>
              <a:t>d</a:t>
            </a:r>
            <a:r>
              <a:rPr lang="ro" sz="1900"/>
              <a:t> variabile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un set de </a:t>
            </a:r>
            <a:r>
              <a:rPr i="1" lang="ro" sz="1900"/>
              <a:t>n</a:t>
            </a:r>
            <a:r>
              <a:rPr lang="ro" sz="1900"/>
              <a:t> constrângeri liniare peste variabilele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Scopul este asignarea de valori pentru variabilele de tip x</a:t>
            </a:r>
            <a:r>
              <a:rPr baseline="-25000" lang="ro" sz="1900"/>
              <a:t>i</a:t>
            </a:r>
            <a:r>
              <a:rPr lang="ro" sz="1900"/>
              <a:t> astfel încât să minimizăm (sau, după caz, să maximizăm) funcția de cost, respectand totodata toate cele </a:t>
            </a:r>
            <a:r>
              <a:rPr i="1" lang="ro" sz="1900"/>
              <a:t>n </a:t>
            </a:r>
            <a:r>
              <a:rPr lang="ro" sz="1900"/>
              <a:t>constrangeri</a:t>
            </a:r>
            <a:endParaRPr sz="1900"/>
          </a:p>
        </p:txBody>
      </p:sp>
      <p:pic>
        <p:nvPicPr>
          <p:cNvPr id="253" name="Google Shape;2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0" name="Google Shape;260;p1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1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2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n</a:t>
            </a:r>
            <a:endParaRPr baseline="-25000" sz="1900"/>
          </a:p>
        </p:txBody>
      </p:sp>
      <p:pic>
        <p:nvPicPr>
          <p:cNvPr id="261" name="Google Shape;26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8" name="Google Shape;268;p2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constrângere poate conține adunări de variabile,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poate folosi inegalități de orice tip (&lt;,&gt;,&gt;=,&lt;=,=)</a:t>
            </a:r>
            <a:br>
              <a:rPr lang="ro" sz="1900"/>
            </a:br>
            <a:br>
              <a:rPr lang="ro" sz="1900"/>
            </a:br>
            <a:r>
              <a:rPr lang="ro" sz="1900"/>
              <a:t>O constrângere nu poate fi opțională! Toate constrângerile sunt ”binding”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În constrangeri nu pot apărea elemente de forma ”x</a:t>
            </a:r>
            <a:r>
              <a:rPr baseline="-25000" lang="ro" sz="1900"/>
              <a:t>i</a:t>
            </a:r>
            <a:r>
              <a:rPr lang="ro" sz="1900"/>
              <a:t>*x</a:t>
            </a:r>
            <a:r>
              <a:rPr baseline="-25000" lang="ro" sz="1900"/>
              <a:t>j</a:t>
            </a:r>
            <a:r>
              <a:rPr lang="ro" sz="1900"/>
              <a:t>” sau ”x</a:t>
            </a:r>
            <a:r>
              <a:rPr baseline="30000" lang="ro" sz="1900"/>
              <a:t>2</a:t>
            </a:r>
            <a:r>
              <a:rPr lang="ro" sz="1900"/>
              <a:t>” - trebuie sa fie liniare!</a:t>
            </a:r>
            <a:endParaRPr sz="1900"/>
          </a:p>
        </p:txBody>
      </p:sp>
      <p:pic>
        <p:nvPicPr>
          <p:cNvPr id="269" name="Google Shape;26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76" name="Google Shape;276;p21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77" name="Google Shape;2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1"/>
          <p:cNvSpPr txBox="1"/>
          <p:nvPr/>
        </p:nvSpPr>
        <p:spPr>
          <a:xfrm>
            <a:off x="5835900" y="2789350"/>
            <a:ext cx="321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85" name="Google Shape;285;p22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86" name="Google Shape;28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Revenim la WVCP (slide 16)</a:t>
            </a:r>
            <a:endParaRPr/>
          </a:p>
        </p:txBody>
      </p:sp>
      <p:sp>
        <p:nvSpPr>
          <p:cNvPr id="294" name="Google Shape;294;p23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Putem formula această problemă ca o problemă de programare liniară:</a:t>
            </a:r>
            <a:endParaRPr sz="1900"/>
          </a:p>
          <a:p>
            <a:pPr indent="45720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 </a:t>
            </a:r>
            <a:r>
              <a:rPr b="1" lang="ro"/>
              <a:t>&amp; </a:t>
            </a:r>
            <a:r>
              <a:rPr b="1" lang="r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295" name="Google Shape;295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3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Further reading:</a:t>
            </a:r>
            <a:endParaRPr/>
          </a:p>
        </p:txBody>
      </p:sp>
      <p:sp>
        <p:nvSpPr>
          <p:cNvPr id="303" name="Google Shape;303;p24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hlink"/>
                </a:solidFill>
                <a:hlinkClick r:id="rId3"/>
              </a:rPr>
              <a:t>Suport de curs saptamana 4 (engl)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04" name="Google Shape;304;p24"/>
          <p:cNvPicPr preferRelativeResize="0"/>
          <p:nvPr/>
        </p:nvPicPr>
        <p:blipFill rotWithShape="1">
          <a:blip r:embed="rId4">
            <a:alphaModFix/>
          </a:blip>
          <a:srcRect b="35615" l="10602" r="29362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Evident, putem instala acest program pentru a monitoriza întreaga rețea, dar dorim să minimizam intervenția. Deci se pune problema găsirii unei submulțimi de calculatoare  de cardinal minim care să poată monitoriza întreaga rețea.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proprietatea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0" name="Google Shape;120;p5"/>
          <p:cNvSpPr txBox="1"/>
          <p:nvPr>
            <p:ph idx="1" type="body"/>
          </p:nvPr>
        </p:nvSpPr>
        <p:spPr>
          <a:xfrm>
            <a:off x="729450" y="2078875"/>
            <a:ext cx="7688700" cy="27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oriorietatea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Această problemă este </a:t>
            </a:r>
            <a:r>
              <a:rPr b="1" lang="ro" u="sng"/>
              <a:t>NP-hard</a:t>
            </a:r>
            <a:r>
              <a:rPr b="1" lang="ro"/>
              <a:t>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1" name="Google Shape;1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8" name="Google Shape;128;p6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7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Q1.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DA/NU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47" name="Google Shape;147;p8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8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57" name="Google Shape;157;p9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9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9"/>
          <p:cNvSpPr txBox="1"/>
          <p:nvPr/>
        </p:nvSpPr>
        <p:spPr>
          <a:xfrm>
            <a:off x="5499600" y="2591525"/>
            <a:ext cx="3590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care generează mereu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3-aproximativ pentru VCP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